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51148-19AA-4A9C-9F91-61DA5F437F71}" type="datetimeFigureOut">
              <a:rPr lang="en-ZA" smtClean="0"/>
              <a:t>13 Mar 2025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BAF7D-E962-4853-92C0-E782BFC27E9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36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BAF7D-E962-4853-92C0-E782BFC27E97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290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75CF-81FC-609E-01AF-BCDBB19A0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C7B26-382C-7F0C-F612-7C49074B2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D4269-236F-60AD-1B14-934E4F22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487C-DC7C-4392-840A-032C8E95E2C4}" type="datetimeFigureOut">
              <a:rPr lang="en-ZA" smtClean="0"/>
              <a:t>13 Mar 2025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2AA89-DC74-69BB-D986-FA7A475C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880FC-3E32-61C3-0FDF-0AD86D58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9358-516F-418E-B4F7-017C9E3A4F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346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FB21-AE20-A674-8763-A1951F07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5468F-8DDB-E23E-D0C2-537FB5F8B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376D4-0895-8090-1209-58365B74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487C-DC7C-4392-840A-032C8E95E2C4}" type="datetimeFigureOut">
              <a:rPr lang="en-ZA" smtClean="0"/>
              <a:t>13 Mar 2025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117F0-DDB2-2A5C-F73A-1425024D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E6048-33DD-DAAB-D627-A26824A2D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9358-516F-418E-B4F7-017C9E3A4F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055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B2006-A49C-EBE4-0C39-5D8AF089C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5DC2D-864B-D00D-AA8C-ADFDB9AA1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E1F83-74EB-1924-F0A4-291EB6EE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487C-DC7C-4392-840A-032C8E95E2C4}" type="datetimeFigureOut">
              <a:rPr lang="en-ZA" smtClean="0"/>
              <a:t>13 Mar 2025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9A1FC-1A82-D6A1-C676-9A9A764A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2F9D7-FCFE-0F96-1FEE-1C4BCBFD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9358-516F-418E-B4F7-017C9E3A4F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839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8C36-DF07-F769-2BFE-3940B94A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616CE-5B3C-27C2-83E2-F5C78F1A9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2FD1B-73EE-3BBA-FEAE-8CB7D2B1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487C-DC7C-4392-840A-032C8E95E2C4}" type="datetimeFigureOut">
              <a:rPr lang="en-ZA" smtClean="0"/>
              <a:t>13 Mar 2025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64214-39D6-2DB3-C0F1-7763EA8E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737ED-DD6A-95C9-9522-2EF21443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9358-516F-418E-B4F7-017C9E3A4F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013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287DF-5E9E-517E-9C66-8AEECC4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4F789-7735-FBC2-2712-4883A7EF2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7063B-3458-D36B-E5A0-FE552953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487C-DC7C-4392-840A-032C8E95E2C4}" type="datetimeFigureOut">
              <a:rPr lang="en-ZA" smtClean="0"/>
              <a:t>13 Mar 2025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02889-3AF1-313C-1FAE-FED3BE7D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803F8-E528-CA35-41EE-B1002BD1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9358-516F-418E-B4F7-017C9E3A4F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228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00EDC-B72A-60F9-1A33-7D0E045F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9A5D7-A693-F8F5-A11F-9FFC96F5A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22B44-8B02-9A36-7364-D8E3C8002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A227A-C396-1639-49DE-8FCEEB40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487C-DC7C-4392-840A-032C8E95E2C4}" type="datetimeFigureOut">
              <a:rPr lang="en-ZA" smtClean="0"/>
              <a:t>13 Mar 2025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0E27E-CA3E-66B2-A25C-DA95B2C5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10171-9743-4CF1-1948-B0D4E8E9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9358-516F-418E-B4F7-017C9E3A4F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355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3465-19D8-E8F6-57E9-ADED03B50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D5558-27AB-A553-AFBC-BB7ACD6CC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7D055-8B48-38E6-223B-5B068A1F8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A00F11-43DE-A62B-0379-F13F24606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DC012-F349-743C-81E6-55EC172243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3DF3B-417C-E39E-AD7F-40D3BDDDF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487C-DC7C-4392-840A-032C8E95E2C4}" type="datetimeFigureOut">
              <a:rPr lang="en-ZA" smtClean="0"/>
              <a:t>13 Mar 2025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D15D92-1D0C-4B71-2DCE-7CD97372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FC83EF-A3C7-9310-47BB-6D1A7F56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9358-516F-418E-B4F7-017C9E3A4F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076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852B3-3E99-8925-AC28-7817BBE06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9850AE-4DD8-A5A1-11AC-128002585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487C-DC7C-4392-840A-032C8E95E2C4}" type="datetimeFigureOut">
              <a:rPr lang="en-ZA" smtClean="0"/>
              <a:t>13 Mar 2025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2FC6B-0C6A-C771-2ABB-8D81D879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52485-1005-D1B4-8413-E48BF7B3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9358-516F-418E-B4F7-017C9E3A4F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860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DF449-A26F-8534-AF9B-161DE1C1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487C-DC7C-4392-840A-032C8E95E2C4}" type="datetimeFigureOut">
              <a:rPr lang="en-ZA" smtClean="0"/>
              <a:t>13 Mar 2025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9496A0-4FB6-8A6B-762F-3E0398764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AD832-B3B9-B94B-39DE-8990B781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9358-516F-418E-B4F7-017C9E3A4F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473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CAF8F-9630-9044-55EB-B4319E2B6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CE0A7-C1DF-CC72-980F-1A1BE982B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AFB80-5050-5BEC-BD4B-F53D49F59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24DB4-654B-1C6E-AE99-9A69B8FA0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487C-DC7C-4392-840A-032C8E95E2C4}" type="datetimeFigureOut">
              <a:rPr lang="en-ZA" smtClean="0"/>
              <a:t>13 Mar 2025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554E2-9A3B-201E-3731-998C006FA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BAFAA-745C-C39F-ADCC-B97E9A44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9358-516F-418E-B4F7-017C9E3A4F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056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8DB6-6424-1410-BACF-7BC2C2DD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78E514-F2B3-CC84-14C4-138813258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F7D4B-E532-F8B6-29C0-9C2BCBA88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48DD5-7D58-336C-EDC9-A16CBA52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487C-DC7C-4392-840A-032C8E95E2C4}" type="datetimeFigureOut">
              <a:rPr lang="en-ZA" smtClean="0"/>
              <a:t>13 Mar 2025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00311-E2A6-4412-088B-B85A9934B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6A0D8-67F7-2CA3-ED03-442532A9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9358-516F-418E-B4F7-017C9E3A4F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252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C8A48-3E45-8A16-9A38-4D7DD1C1D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9625C-316B-AB78-3606-38BBF6CF6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F3E20-925E-88C6-E18D-EF2C3FA82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19487C-DC7C-4392-840A-032C8E95E2C4}" type="datetimeFigureOut">
              <a:rPr lang="en-ZA" smtClean="0"/>
              <a:t>13 Mar 2025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22173-642C-8172-D761-F403242E8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0D94-28B1-FFB8-88BB-3742D55E9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379358-516F-418E-B4F7-017C9E3A4F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42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jonline.justice.gov.za/Login?returnUr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3B9FA3-6803-EA8D-1DCA-885E36EAB4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030" t="9091" r="1633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9A3E16-64BE-C399-314B-4CE894115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8163601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u="sng" dirty="0"/>
              <a:t>DECEASED ESTATES </a:t>
            </a:r>
            <a:br>
              <a:rPr lang="en-US" sz="4800" dirty="0"/>
            </a:br>
            <a:r>
              <a:rPr lang="en-US" sz="4800" u="sng" dirty="0"/>
              <a:t>ONLINE REPORTING</a:t>
            </a:r>
            <a:endParaRPr lang="en-ZA" sz="4800" u="sng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188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73D87C-4CD6-C602-7802-D607401833F2}"/>
              </a:ext>
            </a:extLst>
          </p:cNvPr>
          <p:cNvSpPr txBox="1"/>
          <p:nvPr/>
        </p:nvSpPr>
        <p:spPr>
          <a:xfrm>
            <a:off x="492370" y="848578"/>
            <a:ext cx="8712218" cy="97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lphaLcParenR" startAt="2"/>
            </a:pPr>
            <a:r>
              <a:rPr lang="en-US" sz="1800" b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Applicant Information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is the person applying to the Master of the High Court 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Few </a:t>
            </a: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“Capacity”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options, if none is applicable, select </a:t>
            </a: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“Other”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specify 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4ABF8-B767-03F5-A282-2B28C7069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0" y="2267999"/>
            <a:ext cx="10934914" cy="295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76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42DF1F-550B-7B4E-BBB4-1471219479BD}"/>
              </a:ext>
            </a:extLst>
          </p:cNvPr>
          <p:cNvSpPr txBox="1"/>
          <p:nvPr/>
        </p:nvSpPr>
        <p:spPr>
          <a:xfrm>
            <a:off x="510440" y="390875"/>
            <a:ext cx="6094324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 startAt="3"/>
            </a:pPr>
            <a:r>
              <a:rPr lang="en-US" sz="1800" b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Next-of-Kin Details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846C713-0484-AC29-86B1-1918D1614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775" y="942800"/>
            <a:ext cx="7649640" cy="3147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6C9B33-DE04-737C-E7C7-099EE0CA3A12}"/>
              </a:ext>
            </a:extLst>
          </p:cNvPr>
          <p:cNvSpPr txBox="1"/>
          <p:nvPr/>
        </p:nvSpPr>
        <p:spPr>
          <a:xfrm>
            <a:off x="2064775" y="4436881"/>
            <a:ext cx="10697496" cy="2156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Note: “If there is a Will, then Next-of-Kin does not have to be captured.”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buNone/>
            </a:pPr>
            <a:r>
              <a:rPr lang="en-US" sz="18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However, if there is a surviving spouse</a:t>
            </a: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rabicParenBoth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Select Next-of-Kin   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Husband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Wife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Life Partner 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Both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Click </a:t>
            </a: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“Add Spouse Details “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06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857D3B-E7C0-C590-7A6A-3E5E1FBE3B80}"/>
              </a:ext>
            </a:extLst>
          </p:cNvPr>
          <p:cNvSpPr txBox="1"/>
          <p:nvPr/>
        </p:nvSpPr>
        <p:spPr>
          <a:xfrm>
            <a:off x="825909" y="565708"/>
            <a:ext cx="9665110" cy="97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lphaLcParenR" startAt="4"/>
            </a:pPr>
            <a:r>
              <a:rPr lang="en-US" sz="1800" b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Assets and Liabilities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Similar to the details requested on the </a:t>
            </a: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J243 Inventory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Add assets and liabilities by clicking on </a:t>
            </a: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“Add Asset”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and/or </a:t>
            </a: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“Add Liability”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11DFD35-D214-3EE9-7CB6-512ED1B37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343" y="1828373"/>
            <a:ext cx="5161895" cy="43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41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C9E995-B723-6C42-121D-43B9BC0014E9}"/>
              </a:ext>
            </a:extLst>
          </p:cNvPr>
          <p:cNvSpPr txBox="1"/>
          <p:nvPr/>
        </p:nvSpPr>
        <p:spPr>
          <a:xfrm>
            <a:off x="697252" y="664085"/>
            <a:ext cx="10924477" cy="2168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lphaLcParenR" startAt="5"/>
            </a:pPr>
            <a:r>
              <a:rPr lang="en-US" sz="1800" b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Executor Appointment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Similar to the details requested on the </a:t>
            </a: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J190 Acceptance of Trust as Executor / J155 Undertaking and Acceptance of Master’s Direction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Click </a:t>
            </a: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“Add Executor Details” 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(If there is more than one Executor, add each Executor separately) 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39E41A3-B8B3-DCDC-7891-92992D609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260" y="2252533"/>
            <a:ext cx="7654062" cy="412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1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95EFE99-C428-FF92-E675-D0A6A5BA4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629" y="234743"/>
            <a:ext cx="7955098" cy="4159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F64B2A-C195-1088-C5BF-063B3A62C30E}"/>
              </a:ext>
            </a:extLst>
          </p:cNvPr>
          <p:cNvSpPr txBox="1"/>
          <p:nvPr/>
        </p:nvSpPr>
        <p:spPr>
          <a:xfrm>
            <a:off x="2209629" y="4614689"/>
            <a:ext cx="9710184" cy="1564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Add Address </a:t>
            </a:r>
            <a:endParaRPr lang="en-ZA" u="sng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ZA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Add </a:t>
            </a:r>
            <a:r>
              <a:rPr lang="en-US" sz="1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Domicilium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Residential and Postal address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Add Correspondent Attorneys (if applicable)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Add Agent (if applicable)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Click 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“Add”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order to successfully add the Executor Details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71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0E60E8-90FB-611F-2CA8-34989E06B3E4}"/>
              </a:ext>
            </a:extLst>
          </p:cNvPr>
          <p:cNvSpPr txBox="1"/>
          <p:nvPr/>
        </p:nvSpPr>
        <p:spPr>
          <a:xfrm>
            <a:off x="879844" y="107003"/>
            <a:ext cx="6097772" cy="1370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 startAt="6"/>
            </a:pPr>
            <a:r>
              <a:rPr lang="en-US" sz="1800" b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Supporting Documents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Upload all the estate documents 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 will be provided, click </a:t>
            </a:r>
            <a:r>
              <a:rPr lang="en-ZA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“Continue”</a:t>
            </a:r>
            <a:r>
              <a:rPr lang="en-Z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5BBF63-C27B-F186-AA40-693F1D774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223" y="1477250"/>
            <a:ext cx="5735148" cy="46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66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796978-53B2-EDE3-A83A-304587FC0C55}"/>
              </a:ext>
            </a:extLst>
          </p:cNvPr>
          <p:cNvSpPr txBox="1"/>
          <p:nvPr/>
        </p:nvSpPr>
        <p:spPr>
          <a:xfrm>
            <a:off x="1103127" y="541071"/>
            <a:ext cx="9540063" cy="97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remember to upload the Deceased/Applicant and Executor’s ID-documents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Select the 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“Document Type”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Select the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“Relationship to the Deceased”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(if required)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88F487-9833-B4E0-873F-A0D27A89DAED}"/>
              </a:ext>
            </a:extLst>
          </p:cNvPr>
          <p:cNvSpPr txBox="1"/>
          <p:nvPr/>
        </p:nvSpPr>
        <p:spPr>
          <a:xfrm>
            <a:off x="627321" y="1732591"/>
            <a:ext cx="11256335" cy="1267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buNone/>
            </a:pPr>
            <a:r>
              <a:rPr lang="en-US" sz="1800" b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example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there is surviving spouse, select Next-Of-Kin ID and remember to specify the 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“Relationship to the Deceased”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FCC870-2F31-E689-7F25-171634B5F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604" y="2475348"/>
            <a:ext cx="6040792" cy="374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00F451-5E30-A425-004B-4C63FCF0A43F}"/>
              </a:ext>
            </a:extLst>
          </p:cNvPr>
          <p:cNvSpPr txBox="1"/>
          <p:nvPr/>
        </p:nvSpPr>
        <p:spPr>
          <a:xfrm>
            <a:off x="1028700" y="536063"/>
            <a:ext cx="6097772" cy="1469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>
                <a:solidFill>
                  <a:srgbClr val="FF66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all documents are uploaded: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Submit the Application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Accept the Disclaimer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Accept the Submission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E658C-EE6A-A5F4-91CE-E1B904C9C522}"/>
              </a:ext>
            </a:extLst>
          </p:cNvPr>
          <p:cNvSpPr txBox="1"/>
          <p:nvPr/>
        </p:nvSpPr>
        <p:spPr>
          <a:xfrm>
            <a:off x="1028700" y="2005120"/>
            <a:ext cx="11879226" cy="1575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ZA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following “Alert” will appear on the screen, confirming the URN (Unique Reference Number)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also confirms the estate number: 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005536/2025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A6595-DB57-7ACD-B3B3-E76BDF32E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35" y="3321533"/>
            <a:ext cx="7154014" cy="3130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7473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553356-6DCE-46AD-26A4-DA1C7E34847A}"/>
              </a:ext>
            </a:extLst>
          </p:cNvPr>
          <p:cNvSpPr txBox="1"/>
          <p:nvPr/>
        </p:nvSpPr>
        <p:spPr>
          <a:xfrm>
            <a:off x="944526" y="883848"/>
            <a:ext cx="3888528" cy="3553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 lvl="0">
              <a:lnSpc>
                <a:spcPct val="90000"/>
              </a:lnSpc>
              <a:spcAft>
                <a:spcPts val="800"/>
              </a:spcAft>
            </a:pPr>
            <a:r>
              <a:rPr lang="en-US" sz="4400" dirty="0">
                <a:effectLst/>
              </a:rPr>
              <a:t>The Master of the High Court will email a </a:t>
            </a:r>
            <a:r>
              <a:rPr lang="en-US" sz="4400" b="1" dirty="0">
                <a:effectLst/>
              </a:rPr>
              <a:t>Cover Page</a:t>
            </a:r>
            <a:r>
              <a:rPr lang="en-US" sz="4400" dirty="0">
                <a:effectLst/>
              </a:rPr>
              <a:t> to be lodged with the Original Will and Reporting documents.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F1D3E4-8898-A6C3-06B9-91ABF35E3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883848"/>
            <a:ext cx="4747547" cy="51186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7CFC0E-01CD-2BCF-628F-E764E3E81E05}"/>
              </a:ext>
            </a:extLst>
          </p:cNvPr>
          <p:cNvSpPr txBox="1"/>
          <p:nvPr/>
        </p:nvSpPr>
        <p:spPr>
          <a:xfrm>
            <a:off x="1103128" y="476939"/>
            <a:ext cx="6097772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FF66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is Next? </a:t>
            </a:r>
            <a:endParaRPr lang="en-ZA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96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86F93-EF71-28DE-9307-D041A615D5CF}"/>
              </a:ext>
            </a:extLst>
          </p:cNvPr>
          <p:cNvSpPr txBox="1"/>
          <p:nvPr/>
        </p:nvSpPr>
        <p:spPr>
          <a:xfrm>
            <a:off x="313859" y="973076"/>
            <a:ext cx="5076848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  Should the Master of the High Court have any queries, a </a:t>
            </a:r>
            <a:r>
              <a:rPr lang="en-US" sz="4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J84 Query Sheet</a:t>
            </a:r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will be issued and emailed: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390A2-4233-E58E-272C-D298EA5AE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845" y="643467"/>
            <a:ext cx="402509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1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avel on a wooden surface&#10;&#10;AI-generated content may be incorrect.">
            <a:extLst>
              <a:ext uri="{FF2B5EF4-FFF2-40B4-BE49-F238E27FC236}">
                <a16:creationId xmlns:a16="http://schemas.microsoft.com/office/drawing/2014/main" id="{7AB75D04-283F-6661-CFE7-269F27656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741" y="2408899"/>
            <a:ext cx="7846518" cy="3796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248E42-AABD-7D3D-A480-E899EA55E2BD}"/>
              </a:ext>
            </a:extLst>
          </p:cNvPr>
          <p:cNvSpPr txBox="1"/>
          <p:nvPr/>
        </p:nvSpPr>
        <p:spPr>
          <a:xfrm>
            <a:off x="1031550" y="540887"/>
            <a:ext cx="9484050" cy="1571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u="sng" dirty="0">
                <a:solidFill>
                  <a:srgbClr val="FF66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 do you begin</a:t>
            </a:r>
            <a:r>
              <a:rPr lang="en-US" sz="2400" b="1" dirty="0">
                <a:solidFill>
                  <a:srgbClr val="FF66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Deceased Estate must be reported on 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Department of Justice Online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Both"/>
            </a:pPr>
            <a:r>
              <a:rPr lang="en-ZA" sz="18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en-ZA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https://dojonline.justice.gov.za/Login?returnUrl</a:t>
            </a:r>
            <a:r>
              <a:rPr lang="en-ZA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Both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Log In / Register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910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2E2A23-EBDF-BC80-CA12-EF0FD8333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r="1347" b="1"/>
          <a:stretch/>
        </p:blipFill>
        <p:spPr bwMode="auto">
          <a:xfrm>
            <a:off x="-418324" y="138233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Rectangle 206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E6514-8148-83D3-8ABC-0FBB3D11372E}"/>
              </a:ext>
            </a:extLst>
          </p:cNvPr>
          <p:cNvSpPr txBox="1"/>
          <p:nvPr/>
        </p:nvSpPr>
        <p:spPr>
          <a:xfrm>
            <a:off x="7871852" y="360852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400" dirty="0">
                <a:effectLst/>
              </a:rPr>
              <a:t>Should the Master of the High Court be satisfied, a </a:t>
            </a:r>
            <a:r>
              <a:rPr lang="en-US" sz="4400" b="1" dirty="0">
                <a:effectLst/>
              </a:rPr>
              <a:t>Letter of Executorship</a:t>
            </a:r>
            <a:r>
              <a:rPr lang="en-US" sz="4400" dirty="0">
                <a:effectLst/>
              </a:rPr>
              <a:t> will be issued and </a:t>
            </a:r>
            <a:r>
              <a:rPr lang="en-US" sz="4400" u="sng" dirty="0">
                <a:effectLst/>
              </a:rPr>
              <a:t>emailed</a:t>
            </a:r>
            <a:r>
              <a:rPr lang="en-US" sz="4400" dirty="0">
                <a:effectLst/>
              </a:rPr>
              <a:t> to the provided email address. </a:t>
            </a:r>
          </a:p>
        </p:txBody>
      </p:sp>
    </p:spTree>
    <p:extLst>
      <p:ext uri="{BB962C8B-B14F-4D97-AF65-F5344CB8AC3E}">
        <p14:creationId xmlns:p14="http://schemas.microsoft.com/office/powerpoint/2010/main" val="2357362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7116651-5C84-8635-B22E-ED3756501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92" y="305659"/>
            <a:ext cx="8759271" cy="641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6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5BAB86-ECCE-E363-3689-EFC9AF7144F3}"/>
              </a:ext>
            </a:extLst>
          </p:cNvPr>
          <p:cNvSpPr txBox="1"/>
          <p:nvPr/>
        </p:nvSpPr>
        <p:spPr>
          <a:xfrm>
            <a:off x="835743" y="473784"/>
            <a:ext cx="7902622" cy="2156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 startAt="3"/>
            </a:pPr>
            <a:r>
              <a:rPr lang="en-US" sz="18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Home page Setup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LcParenR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Click on your name in the top right corner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LcParenR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Click on </a:t>
            </a: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 Profiles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LcParenR"/>
            </a:pPr>
            <a:r>
              <a:rPr lang="en-US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Create a new Profile (if needed)</a:t>
            </a:r>
            <a:endParaRPr lang="en-ZA" u="sng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ZA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Make sure you report a deceased estate on the correct profile: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your capacity as Executor = Individual User 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your capacity as Agent of the Executor = Service Provider 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73C8718-07C2-F733-C057-03230F9DD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07" y="2735233"/>
            <a:ext cx="9362560" cy="35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9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8A25BA-7B49-6E7C-A08E-86518338F7C3}"/>
              </a:ext>
            </a:extLst>
          </p:cNvPr>
          <p:cNvSpPr txBox="1"/>
          <p:nvPr/>
        </p:nvSpPr>
        <p:spPr>
          <a:xfrm>
            <a:off x="716918" y="406766"/>
            <a:ext cx="6094324" cy="1172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u="sng" dirty="0">
                <a:solidFill>
                  <a:srgbClr val="FF66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Report a new Deceased Estate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Both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Click on Master of the High Court Services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Both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Select Deceased Estate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DB3C92E-3E6C-E213-BF0E-9B3AC85E7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14" y="1688199"/>
            <a:ext cx="9696588" cy="36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888B84-3C17-FDF1-4F66-70F06ECD16DA}"/>
              </a:ext>
            </a:extLst>
          </p:cNvPr>
          <p:cNvSpPr txBox="1"/>
          <p:nvPr/>
        </p:nvSpPr>
        <p:spPr>
          <a:xfrm>
            <a:off x="727587" y="879119"/>
            <a:ext cx="6096000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 startAt="3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Click on register a New Death/Notice Application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BFC8360-D6E9-9045-EFE5-E6CF6B57E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488" y="1542886"/>
            <a:ext cx="9869023" cy="37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9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3E45-00F6-4D2D-709B-7F3AD7AB5FC4}"/>
              </a:ext>
            </a:extLst>
          </p:cNvPr>
          <p:cNvSpPr txBox="1"/>
          <p:nvPr/>
        </p:nvSpPr>
        <p:spPr>
          <a:xfrm>
            <a:off x="795575" y="547493"/>
            <a:ext cx="8161611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 startAt="4"/>
            </a:pPr>
            <a:r>
              <a:rPr lang="en-US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the Deceased Estate Application Declaration and “Accept”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528AA-ED16-F417-DB00-3DB061BE7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339" y="1017765"/>
            <a:ext cx="5967075" cy="469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307040-F139-6E19-FA28-08155E6965A6}"/>
              </a:ext>
            </a:extLst>
          </p:cNvPr>
          <p:cNvSpPr txBox="1"/>
          <p:nvPr/>
        </p:nvSpPr>
        <p:spPr>
          <a:xfrm>
            <a:off x="687421" y="341714"/>
            <a:ext cx="6094324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Deceased Application consists of 6 sections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grey rectangular object with white text&#10;&#10;AI-generated content may be incorrect.">
            <a:extLst>
              <a:ext uri="{FF2B5EF4-FFF2-40B4-BE49-F238E27FC236}">
                <a16:creationId xmlns:a16="http://schemas.microsoft.com/office/drawing/2014/main" id="{E96D0118-5DAF-8EB2-B551-242529274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43" y="952487"/>
            <a:ext cx="10881340" cy="17287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A7D261-95D5-D879-9F0F-5226273EDA23}"/>
              </a:ext>
            </a:extLst>
          </p:cNvPr>
          <p:cNvSpPr txBox="1"/>
          <p:nvPr/>
        </p:nvSpPr>
        <p:spPr>
          <a:xfrm>
            <a:off x="537343" y="2913462"/>
            <a:ext cx="6094324" cy="2156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 startAt="4"/>
            </a:pPr>
            <a:r>
              <a:rPr lang="en-US" sz="18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each section’s details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LcParenR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Deceased Details 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LcParenR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Applicant Information 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LcParenR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Next-of-Kin Details 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LcParenR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Assets and Liabilities 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LcParenR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Executor Information 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Supporting Documents 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6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6AE8C6-0866-192B-7C74-9398F3E404D2}"/>
              </a:ext>
            </a:extLst>
          </p:cNvPr>
          <p:cNvSpPr txBox="1"/>
          <p:nvPr/>
        </p:nvSpPr>
        <p:spPr>
          <a:xfrm>
            <a:off x="570270" y="275161"/>
            <a:ext cx="11395588" cy="1765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>
                <a:solidFill>
                  <a:srgbClr val="FF66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should I look out for?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US" sz="1800" b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Deceased Details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Similar to the details requested on the </a:t>
            </a: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J294 Death Notice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Click on </a:t>
            </a: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“Add Will”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(If a Will is available/applicable)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Select </a:t>
            </a: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“Pending”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(Will still needs to be accepted by the Master of the High Court) 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C8E97C8-CC0F-1015-8EBE-441F20C01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202" y="2040581"/>
            <a:ext cx="4946156" cy="42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7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42AFF2-1353-127E-8A3F-F02616B969F9}"/>
              </a:ext>
            </a:extLst>
          </p:cNvPr>
          <p:cNvSpPr txBox="1"/>
          <p:nvPr/>
        </p:nvSpPr>
        <p:spPr>
          <a:xfrm>
            <a:off x="638259" y="566460"/>
            <a:ext cx="10757327" cy="97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Click 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“Add Address”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the address is added, the system will inform you in which Master’s Jurisdiction the estate must be reported. 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screenshot of a message&#10;&#10;AI-generated content may be incorrect.">
            <a:extLst>
              <a:ext uri="{FF2B5EF4-FFF2-40B4-BE49-F238E27FC236}">
                <a16:creationId xmlns:a16="http://schemas.microsoft.com/office/drawing/2014/main" id="{E7BDBD21-0447-DF10-64E0-8588D1B68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694" y="2073812"/>
            <a:ext cx="6985287" cy="33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20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603</Words>
  <Application>Microsoft Office PowerPoint</Application>
  <PresentationFormat>Widescreen</PresentationFormat>
  <Paragraphs>77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Symbol</vt:lpstr>
      <vt:lpstr>Office Theme</vt:lpstr>
      <vt:lpstr>DECEASED ESTATES  ONLINE REPORTING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 van Niekerk Attorneys</dc:creator>
  <cp:lastModifiedBy>Karen van Niekerk Attorneys</cp:lastModifiedBy>
  <cp:revision>6</cp:revision>
  <dcterms:created xsi:type="dcterms:W3CDTF">2025-03-12T14:01:54Z</dcterms:created>
  <dcterms:modified xsi:type="dcterms:W3CDTF">2025-03-13T08:13:14Z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2c5201-1ce7-41e2-bc35-8f8dc05aa09a_Enabled">
    <vt:lpwstr>true</vt:lpwstr>
  </property>
  <property fmtid="{D5CDD505-2E9C-101B-9397-08002B2CF9AE}" pid="3" name="MSIP_Label_382c5201-1ce7-41e2-bc35-8f8dc05aa09a_SetDate">
    <vt:lpwstr>2025-03-12T18:11:24Z</vt:lpwstr>
  </property>
  <property fmtid="{D5CDD505-2E9C-101B-9397-08002B2CF9AE}" pid="4" name="MSIP_Label_382c5201-1ce7-41e2-bc35-8f8dc05aa09a_Method">
    <vt:lpwstr>Standard</vt:lpwstr>
  </property>
  <property fmtid="{D5CDD505-2E9C-101B-9397-08002B2CF9AE}" pid="5" name="MSIP_Label_382c5201-1ce7-41e2-bc35-8f8dc05aa09a_Name">
    <vt:lpwstr>DWS General - Public</vt:lpwstr>
  </property>
  <property fmtid="{D5CDD505-2E9C-101B-9397-08002B2CF9AE}" pid="6" name="MSIP_Label_382c5201-1ce7-41e2-bc35-8f8dc05aa09a_SiteId">
    <vt:lpwstr>c0491358-a254-4466-ab3d-ff428faeea29</vt:lpwstr>
  </property>
  <property fmtid="{D5CDD505-2E9C-101B-9397-08002B2CF9AE}" pid="7" name="MSIP_Label_382c5201-1ce7-41e2-bc35-8f8dc05aa09a_ActionId">
    <vt:lpwstr>3cba3de3-c223-45bc-ad7c-6c4f0782724f</vt:lpwstr>
  </property>
  <property fmtid="{D5CDD505-2E9C-101B-9397-08002B2CF9AE}" pid="8" name="MSIP_Label_382c5201-1ce7-41e2-bc35-8f8dc05aa09a_ContentBits">
    <vt:lpwstr>0</vt:lpwstr>
  </property>
  <property fmtid="{D5CDD505-2E9C-101B-9397-08002B2CF9AE}" pid="9" name="MSIP_Label_382c5201-1ce7-41e2-bc35-8f8dc05aa09a_Tag">
    <vt:lpwstr>10, 3, 0, 1</vt:lpwstr>
  </property>
</Properties>
</file>